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100" d="100"/>
          <a:sy n="100" d="100"/>
        </p:scale>
        <p:origin x="192"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3B572A-8828-47D3-A67E-CB483942C898}" type="datetimeFigureOut">
              <a:rPr lang="en-MY" smtClean="0"/>
              <a:t>31/05/2023</a:t>
            </a:fld>
            <a:endParaRPr lang="en-M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644D9-C73C-40DC-BEC6-B44B5ABEE799}" type="slidenum">
              <a:rPr lang="en-MY" smtClean="0"/>
              <a:t>‹#›</a:t>
            </a:fld>
            <a:endParaRPr lang="en-MY"/>
          </a:p>
        </p:txBody>
      </p:sp>
    </p:spTree>
    <p:extLst>
      <p:ext uri="{BB962C8B-B14F-4D97-AF65-F5344CB8AC3E}">
        <p14:creationId xmlns:p14="http://schemas.microsoft.com/office/powerpoint/2010/main" val="1977645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66142EEF-2202-4FAE-B42C-3E9D6F55A003}" type="datetimeFigureOut">
              <a:rPr lang="en-MY" smtClean="0"/>
              <a:t>31/05/2023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4097507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66142EEF-2202-4FAE-B42C-3E9D6F55A003}" type="datetimeFigureOut">
              <a:rPr lang="en-MY" smtClean="0"/>
              <a:t>31/05/2023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1277337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66142EEF-2202-4FAE-B42C-3E9D6F55A003}" type="datetimeFigureOut">
              <a:rPr lang="en-MY" smtClean="0"/>
              <a:t>31/05/2023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4131445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66142EEF-2202-4FAE-B42C-3E9D6F55A003}" type="datetimeFigureOut">
              <a:rPr lang="en-MY" smtClean="0"/>
              <a:t>31/05/2023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2560028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142EEF-2202-4FAE-B42C-3E9D6F55A003}" type="datetimeFigureOut">
              <a:rPr lang="en-MY" smtClean="0"/>
              <a:t>31/05/2023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1216858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p:cNvSpPr>
            <a:spLocks noGrp="1"/>
          </p:cNvSpPr>
          <p:nvPr>
            <p:ph type="dt" sz="half" idx="10"/>
          </p:nvPr>
        </p:nvSpPr>
        <p:spPr/>
        <p:txBody>
          <a:bodyPr/>
          <a:lstStyle/>
          <a:p>
            <a:fld id="{66142EEF-2202-4FAE-B42C-3E9D6F55A003}" type="datetimeFigureOut">
              <a:rPr lang="en-MY" smtClean="0"/>
              <a:t>31/05/2023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657869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p:cNvSpPr>
            <a:spLocks noGrp="1"/>
          </p:cNvSpPr>
          <p:nvPr>
            <p:ph type="dt" sz="half" idx="10"/>
          </p:nvPr>
        </p:nvSpPr>
        <p:spPr/>
        <p:txBody>
          <a:bodyPr/>
          <a:lstStyle/>
          <a:p>
            <a:fld id="{66142EEF-2202-4FAE-B42C-3E9D6F55A003}" type="datetimeFigureOut">
              <a:rPr lang="en-MY" smtClean="0"/>
              <a:t>31/05/2023</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314277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66142EEF-2202-4FAE-B42C-3E9D6F55A003}" type="datetimeFigureOut">
              <a:rPr lang="en-MY" smtClean="0"/>
              <a:t>31/05/2023</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3112416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142EEF-2202-4FAE-B42C-3E9D6F55A003}" type="datetimeFigureOut">
              <a:rPr lang="en-MY" smtClean="0"/>
              <a:t>31/05/2023</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375586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142EEF-2202-4FAE-B42C-3E9D6F55A003}" type="datetimeFigureOut">
              <a:rPr lang="en-MY" smtClean="0"/>
              <a:t>31/05/2023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2991305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142EEF-2202-4FAE-B42C-3E9D6F55A003}" type="datetimeFigureOut">
              <a:rPr lang="en-MY" smtClean="0"/>
              <a:t>31/05/2023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B6DBE99-09AF-4C06-8022-68A29E38B53A}" type="slidenum">
              <a:rPr lang="en-MY" smtClean="0"/>
              <a:t>‹#›</a:t>
            </a:fld>
            <a:endParaRPr lang="en-MY"/>
          </a:p>
        </p:txBody>
      </p:sp>
    </p:spTree>
    <p:extLst>
      <p:ext uri="{BB962C8B-B14F-4D97-AF65-F5344CB8AC3E}">
        <p14:creationId xmlns:p14="http://schemas.microsoft.com/office/powerpoint/2010/main" val="375939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142EEF-2202-4FAE-B42C-3E9D6F55A003}" type="datetimeFigureOut">
              <a:rPr lang="en-MY" smtClean="0"/>
              <a:t>31/05/2023</a:t>
            </a:fld>
            <a:endParaRPr lang="en-M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DBE99-09AF-4C06-8022-68A29E38B53A}" type="slidenum">
              <a:rPr lang="en-MY" smtClean="0"/>
              <a:t>‹#›</a:t>
            </a:fld>
            <a:endParaRPr lang="en-MY"/>
          </a:p>
        </p:txBody>
      </p:sp>
    </p:spTree>
    <p:extLst>
      <p:ext uri="{BB962C8B-B14F-4D97-AF65-F5344CB8AC3E}">
        <p14:creationId xmlns:p14="http://schemas.microsoft.com/office/powerpoint/2010/main" val="1798237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954755922"/>
              </p:ext>
            </p:extLst>
          </p:nvPr>
        </p:nvGraphicFramePr>
        <p:xfrm>
          <a:off x="4000500" y="137161"/>
          <a:ext cx="7954433" cy="548640"/>
        </p:xfrm>
        <a:graphic>
          <a:graphicData uri="http://schemas.openxmlformats.org/drawingml/2006/table">
            <a:tbl>
              <a:tblPr bandRow="1">
                <a:tableStyleId>{5C22544A-7EE6-4342-B048-85BDC9FD1C3A}</a:tableStyleId>
              </a:tblPr>
              <a:tblGrid>
                <a:gridCol w="2937578">
                  <a:extLst>
                    <a:ext uri="{9D8B030D-6E8A-4147-A177-3AD203B41FA5}">
                      <a16:colId xmlns:a16="http://schemas.microsoft.com/office/drawing/2014/main" val="403925623"/>
                    </a:ext>
                  </a:extLst>
                </a:gridCol>
                <a:gridCol w="3755322">
                  <a:extLst>
                    <a:ext uri="{9D8B030D-6E8A-4147-A177-3AD203B41FA5}">
                      <a16:colId xmlns:a16="http://schemas.microsoft.com/office/drawing/2014/main" val="3553381909"/>
                    </a:ext>
                  </a:extLst>
                </a:gridCol>
                <a:gridCol w="1261533">
                  <a:extLst>
                    <a:ext uri="{9D8B030D-6E8A-4147-A177-3AD203B41FA5}">
                      <a16:colId xmlns:a16="http://schemas.microsoft.com/office/drawing/2014/main" val="2622359658"/>
                    </a:ext>
                  </a:extLst>
                </a:gridCol>
              </a:tblGrid>
              <a:tr h="175810">
                <a:tc rowSpan="2">
                  <a:txBody>
                    <a:bodyPr/>
                    <a:lstStyle/>
                    <a:p>
                      <a:r>
                        <a:rPr lang="en-US" sz="2000" b="1" i="1" dirty="0"/>
                        <a:t>Business Model Canvas</a:t>
                      </a:r>
                      <a:endParaRPr lang="en-MY" sz="2000" b="1" i="1" dirty="0"/>
                    </a:p>
                  </a:txBody>
                  <a:tcPr anchor="ctr">
                    <a:solidFill>
                      <a:schemeClr val="bg1"/>
                    </a:solidFill>
                  </a:tcPr>
                </a:tc>
                <a:tc>
                  <a:txBody>
                    <a:bodyPr/>
                    <a:lstStyle/>
                    <a:p>
                      <a:r>
                        <a:rPr lang="en-US" sz="1200" dirty="0"/>
                        <a:t>Group Name:</a:t>
                      </a:r>
                      <a:endParaRPr lang="en-MY" sz="1200" dirty="0"/>
                    </a:p>
                  </a:txBody>
                  <a:tcPr>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t>Date:</a:t>
                      </a:r>
                      <a:endParaRPr lang="en-MY" sz="1200" dirty="0"/>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3805454"/>
                  </a:ext>
                </a:extLst>
              </a:tr>
              <a:tr h="232271">
                <a:tc vMerge="1">
                  <a:txBody>
                    <a:bodyPr/>
                    <a:lstStyle/>
                    <a:p>
                      <a:endParaRPr lang="en-MY" sz="1400" dirty="0"/>
                    </a:p>
                  </a:txBody>
                  <a:tcPr/>
                </a:tc>
                <a:tc>
                  <a:txBody>
                    <a:bodyPr/>
                    <a:lstStyle/>
                    <a:p>
                      <a:endParaRPr lang="en-MY"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MY" sz="1200" dirty="0"/>
                        <a:t>DD/MM/YYYY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84644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43412486"/>
              </p:ext>
            </p:extLst>
          </p:nvPr>
        </p:nvGraphicFramePr>
        <p:xfrm>
          <a:off x="262465" y="736601"/>
          <a:ext cx="11700935" cy="5562068"/>
        </p:xfrm>
        <a:graphic>
          <a:graphicData uri="http://schemas.openxmlformats.org/drawingml/2006/table">
            <a:tbl>
              <a:tblPr>
                <a:tableStyleId>{5C22544A-7EE6-4342-B048-85BDC9FD1C3A}</a:tableStyleId>
              </a:tblPr>
              <a:tblGrid>
                <a:gridCol w="2340187">
                  <a:extLst>
                    <a:ext uri="{9D8B030D-6E8A-4147-A177-3AD203B41FA5}">
                      <a16:colId xmlns:a16="http://schemas.microsoft.com/office/drawing/2014/main" val="740735738"/>
                    </a:ext>
                  </a:extLst>
                </a:gridCol>
                <a:gridCol w="2340187">
                  <a:extLst>
                    <a:ext uri="{9D8B030D-6E8A-4147-A177-3AD203B41FA5}">
                      <a16:colId xmlns:a16="http://schemas.microsoft.com/office/drawing/2014/main" val="106732454"/>
                    </a:ext>
                  </a:extLst>
                </a:gridCol>
                <a:gridCol w="2340187">
                  <a:extLst>
                    <a:ext uri="{9D8B030D-6E8A-4147-A177-3AD203B41FA5}">
                      <a16:colId xmlns:a16="http://schemas.microsoft.com/office/drawing/2014/main" val="490926071"/>
                    </a:ext>
                  </a:extLst>
                </a:gridCol>
                <a:gridCol w="2340187">
                  <a:extLst>
                    <a:ext uri="{9D8B030D-6E8A-4147-A177-3AD203B41FA5}">
                      <a16:colId xmlns:a16="http://schemas.microsoft.com/office/drawing/2014/main" val="2859031738"/>
                    </a:ext>
                  </a:extLst>
                </a:gridCol>
                <a:gridCol w="2340187">
                  <a:extLst>
                    <a:ext uri="{9D8B030D-6E8A-4147-A177-3AD203B41FA5}">
                      <a16:colId xmlns:a16="http://schemas.microsoft.com/office/drawing/2014/main" val="25982222"/>
                    </a:ext>
                  </a:extLst>
                </a:gridCol>
              </a:tblGrid>
              <a:tr h="372818">
                <a:tc>
                  <a:txBody>
                    <a:bodyPr/>
                    <a:lstStyle/>
                    <a:p>
                      <a:r>
                        <a:rPr lang="en-MY" sz="1200" b="1" dirty="0"/>
                        <a:t>KEY PARTNERS</a:t>
                      </a:r>
                    </a:p>
                  </a:txBody>
                  <a:tcPr>
                    <a:solidFill>
                      <a:schemeClr val="accent4">
                        <a:lumMod val="60000"/>
                        <a:lumOff val="40000"/>
                      </a:schemeClr>
                    </a:solidFill>
                  </a:tcPr>
                </a:tc>
                <a:tc>
                  <a:txBody>
                    <a:bodyPr/>
                    <a:lstStyle/>
                    <a:p>
                      <a:r>
                        <a:rPr lang="en-MY" sz="1200" b="1" dirty="0"/>
                        <a:t>KEY ACTIVITIES </a:t>
                      </a:r>
                    </a:p>
                  </a:txBody>
                  <a:tcPr>
                    <a:solidFill>
                      <a:schemeClr val="accent4">
                        <a:lumMod val="60000"/>
                        <a:lumOff val="40000"/>
                      </a:schemeClr>
                    </a:solidFill>
                  </a:tcPr>
                </a:tc>
                <a:tc>
                  <a:txBody>
                    <a:bodyPr/>
                    <a:lstStyle/>
                    <a:p>
                      <a:r>
                        <a:rPr lang="en-MY" sz="1200" b="1" dirty="0"/>
                        <a:t>VALUE PROPOSITION </a:t>
                      </a:r>
                    </a:p>
                  </a:txBody>
                  <a:tcPr>
                    <a:solidFill>
                      <a:schemeClr val="accent4">
                        <a:lumMod val="60000"/>
                        <a:lumOff val="40000"/>
                      </a:schemeClr>
                    </a:solidFill>
                  </a:tcPr>
                </a:tc>
                <a:tc>
                  <a:txBody>
                    <a:bodyPr/>
                    <a:lstStyle/>
                    <a:p>
                      <a:r>
                        <a:rPr lang="en-MY" sz="1200" b="1" dirty="0"/>
                        <a:t>CUSTOMER RELATIONSHIPS </a:t>
                      </a:r>
                    </a:p>
                  </a:txBody>
                  <a:tcPr>
                    <a:solidFill>
                      <a:schemeClr val="accent4">
                        <a:lumMod val="60000"/>
                        <a:lumOff val="40000"/>
                      </a:schemeClr>
                    </a:solidFill>
                  </a:tcPr>
                </a:tc>
                <a:tc>
                  <a:txBody>
                    <a:bodyPr/>
                    <a:lstStyle/>
                    <a:p>
                      <a:r>
                        <a:rPr lang="en-MY" sz="1200" b="1" dirty="0"/>
                        <a:t>CUSTOMER SEGMENTS </a:t>
                      </a:r>
                    </a:p>
                  </a:txBody>
                  <a:tcPr>
                    <a:solidFill>
                      <a:schemeClr val="accent4">
                        <a:lumMod val="60000"/>
                        <a:lumOff val="40000"/>
                      </a:schemeClr>
                    </a:solidFill>
                  </a:tcPr>
                </a:tc>
                <a:extLst>
                  <a:ext uri="{0D108BD9-81ED-4DB2-BD59-A6C34878D82A}">
                    <a16:rowId xmlns:a16="http://schemas.microsoft.com/office/drawing/2014/main" val="1817767845"/>
                  </a:ext>
                </a:extLst>
              </a:tr>
              <a:tr h="1165475">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endParaRPr lang="en-MY" sz="1200" i="1" dirty="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accent3"/>
                          </a:solidFill>
                        </a:rPr>
                        <a:t>Who are the business partners or owners of this</a:t>
                      </a:r>
                      <a:r>
                        <a:rPr lang="en-MY" sz="1200" i="1" baseline="0" dirty="0">
                          <a:solidFill>
                            <a:schemeClr val="accent3"/>
                          </a:solidFill>
                        </a:rPr>
                        <a:t> project</a:t>
                      </a:r>
                      <a:r>
                        <a:rPr lang="en-MY" sz="1200" i="1" dirty="0">
                          <a:solidFill>
                            <a:schemeClr val="accent3"/>
                          </a:solidFill>
                        </a:rPr>
                        <a:t>? Can this project be expanded to different organizations?</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endParaRPr lang="en-MY" sz="1200" i="1" dirty="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accent3"/>
                          </a:solidFill>
                        </a:rPr>
                        <a:t>This section includes all the activities related to delivering the value proposition should be included in this section. </a:t>
                      </a:r>
                      <a:r>
                        <a:rPr lang="en-MY" sz="1200" i="1" dirty="0" err="1">
                          <a:solidFill>
                            <a:schemeClr val="accent3"/>
                          </a:solidFill>
                        </a:rPr>
                        <a:t>Eg</a:t>
                      </a:r>
                      <a:r>
                        <a:rPr lang="en-MY" sz="1200" i="1" dirty="0">
                          <a:solidFill>
                            <a:schemeClr val="accent3"/>
                          </a:solidFill>
                        </a:rPr>
                        <a:t>: Development, Training</a:t>
                      </a:r>
                      <a:r>
                        <a:rPr lang="en-MY" sz="1200" i="1" baseline="0" dirty="0">
                          <a:solidFill>
                            <a:schemeClr val="accent3"/>
                          </a:solidFill>
                        </a:rPr>
                        <a:t> and </a:t>
                      </a:r>
                      <a:r>
                        <a:rPr lang="en-MY" sz="1200" i="1" baseline="0" dirty="0" err="1">
                          <a:solidFill>
                            <a:schemeClr val="accent3"/>
                          </a:solidFill>
                        </a:rPr>
                        <a:t>etc</a:t>
                      </a:r>
                      <a:endParaRPr lang="en-MY" sz="1200" i="1" dirty="0">
                        <a:solidFill>
                          <a:schemeClr val="accent3"/>
                        </a:solidFill>
                      </a:endParaRPr>
                    </a:p>
                  </a:txBody>
                  <a:tcPr>
                    <a:solidFill>
                      <a:schemeClr val="bg1">
                        <a:lumMod val="95000"/>
                      </a:schemeClr>
                    </a:solid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endParaRPr lang="en-MY" sz="1200" i="1" dirty="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MY" sz="1200" i="1" dirty="0">
                          <a:solidFill>
                            <a:schemeClr val="accent3"/>
                          </a:solidFill>
                        </a:rPr>
                        <a:t>What is the value delivered to the consumer? Which consumer’s problem does the product target? How do we satisfy our consumers? </a:t>
                      </a:r>
                      <a:r>
                        <a:rPr lang="en-MY" sz="1200" i="1" dirty="0" err="1">
                          <a:solidFill>
                            <a:schemeClr val="accent3"/>
                          </a:solidFill>
                        </a:rPr>
                        <a:t>Eg</a:t>
                      </a:r>
                      <a:r>
                        <a:rPr lang="en-MY" sz="1200" i="1" dirty="0">
                          <a:solidFill>
                            <a:schemeClr val="accent3"/>
                          </a:solidFill>
                        </a:rPr>
                        <a:t>: </a:t>
                      </a:r>
                    </a:p>
                    <a:p>
                      <a:pPr marL="285750" marR="0" lvl="0" indent="-285750" algn="l" defTabSz="914400" rtl="0" eaLnBrk="1" fontAlgn="auto" latinLnBrk="0" hangingPunct="1">
                        <a:lnSpc>
                          <a:spcPct val="100000"/>
                        </a:lnSpc>
                        <a:spcBef>
                          <a:spcPts val="0"/>
                        </a:spcBef>
                        <a:spcAft>
                          <a:spcPts val="0"/>
                        </a:spcAft>
                        <a:buClrTx/>
                        <a:buSzTx/>
                        <a:buFont typeface="+mj-lt"/>
                        <a:buAutoNum type="romanLcPeriod"/>
                        <a:tabLst/>
                        <a:defRPr/>
                      </a:pPr>
                      <a:r>
                        <a:rPr lang="en-MY" sz="1200" i="1" dirty="0">
                          <a:solidFill>
                            <a:schemeClr val="accent3"/>
                          </a:solidFill>
                        </a:rPr>
                        <a:t>Better Quality Care: Efficient and effective in</a:t>
                      </a:r>
                      <a:r>
                        <a:rPr lang="en-MY" sz="1200" i="1" baseline="0" dirty="0">
                          <a:solidFill>
                            <a:schemeClr val="accent3"/>
                          </a:solidFill>
                        </a:rPr>
                        <a:t> </a:t>
                      </a:r>
                      <a:r>
                        <a:rPr lang="en-MY" sz="1200" i="1" dirty="0">
                          <a:solidFill>
                            <a:schemeClr val="accent3"/>
                          </a:solidFill>
                        </a:rPr>
                        <a:t>handling cases</a:t>
                      </a:r>
                    </a:p>
                    <a:p>
                      <a:pPr marL="285750" marR="0" lvl="0" indent="-285750" algn="l" defTabSz="914400" rtl="0" eaLnBrk="1" fontAlgn="auto" latinLnBrk="0" hangingPunct="1">
                        <a:lnSpc>
                          <a:spcPct val="100000"/>
                        </a:lnSpc>
                        <a:spcBef>
                          <a:spcPts val="0"/>
                        </a:spcBef>
                        <a:spcAft>
                          <a:spcPts val="0"/>
                        </a:spcAft>
                        <a:buClrTx/>
                        <a:buSzTx/>
                        <a:buFont typeface="+mj-lt"/>
                        <a:buAutoNum type="romanLcPeriod"/>
                        <a:tabLst/>
                        <a:defRPr/>
                      </a:pPr>
                      <a:r>
                        <a:rPr lang="en-MY" sz="1200" i="1" dirty="0">
                          <a:solidFill>
                            <a:schemeClr val="accent3"/>
                          </a:solidFill>
                        </a:rPr>
                        <a:t>Proper framework:</a:t>
                      </a:r>
                      <a:r>
                        <a:rPr lang="en-MY" sz="1200" i="1" baseline="0" dirty="0">
                          <a:solidFill>
                            <a:schemeClr val="accent3"/>
                          </a:solidFill>
                        </a:rPr>
                        <a:t> </a:t>
                      </a:r>
                      <a:r>
                        <a:rPr lang="en-MY" sz="1200" i="1" dirty="0">
                          <a:solidFill>
                            <a:schemeClr val="accent3"/>
                          </a:solidFill>
                        </a:rPr>
                        <a:t>Agile framework &amp; efficient data</a:t>
                      </a:r>
                      <a:r>
                        <a:rPr lang="en-MY" sz="1200" i="1" baseline="0" dirty="0">
                          <a:solidFill>
                            <a:schemeClr val="accent3"/>
                          </a:solidFill>
                        </a:rPr>
                        <a:t> </a:t>
                      </a:r>
                      <a:r>
                        <a:rPr lang="en-MY" sz="1200" i="1" dirty="0">
                          <a:solidFill>
                            <a:schemeClr val="accent3"/>
                          </a:solidFill>
                        </a:rPr>
                        <a:t>analysis</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p>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accent3"/>
                          </a:solidFill>
                        </a:rPr>
                        <a:t>In this part, you determine how you plan to communicate with the key partners after the Hackathon is over</a:t>
                      </a:r>
                      <a:r>
                        <a:rPr lang="en-MY" sz="1200" i="1" baseline="0" dirty="0">
                          <a:solidFill>
                            <a:schemeClr val="accent3"/>
                          </a:solidFill>
                        </a:rPr>
                        <a:t>? </a:t>
                      </a:r>
                      <a:r>
                        <a:rPr lang="en-MY" sz="1200" i="1" baseline="0" dirty="0" err="1">
                          <a:solidFill>
                            <a:schemeClr val="accent3"/>
                          </a:solidFill>
                        </a:rPr>
                        <a:t>Eg</a:t>
                      </a:r>
                      <a:r>
                        <a:rPr lang="en-MY" sz="1200" i="1" baseline="0" dirty="0">
                          <a:solidFill>
                            <a:schemeClr val="accent3"/>
                          </a:solidFill>
                        </a:rPr>
                        <a:t>: Coaching, TOT?</a:t>
                      </a:r>
                      <a:endParaRPr lang="en-MY" sz="1200" i="1" dirty="0">
                        <a:solidFill>
                          <a:schemeClr val="accent3"/>
                        </a:solidFill>
                      </a:endParaRPr>
                    </a:p>
                  </a:txBody>
                  <a:tcPr>
                    <a:solidFill>
                      <a:schemeClr val="bg1">
                        <a:lumMod val="95000"/>
                      </a:schemeClr>
                    </a:solid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p>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accent3"/>
                          </a:solidFill>
                        </a:rPr>
                        <a:t>This part describes your users by answering questions such as who are your users? What do they think, feel, see, or do? This part allows you to learn if the business targets one or multiple market segments, the persona for each segment, and the service provided for users. The expected output is a persona (role) for each users segment.</a:t>
                      </a:r>
                    </a:p>
                  </a:txBody>
                  <a:tcPr>
                    <a:solidFill>
                      <a:schemeClr val="bg1">
                        <a:lumMod val="95000"/>
                      </a:schemeClr>
                    </a:solidFill>
                  </a:tcPr>
                </a:tc>
                <a:extLst>
                  <a:ext uri="{0D108BD9-81ED-4DB2-BD59-A6C34878D82A}">
                    <a16:rowId xmlns:a16="http://schemas.microsoft.com/office/drawing/2014/main" val="56074306"/>
                  </a:ext>
                </a:extLst>
              </a:tr>
              <a:tr h="356024">
                <a:tc vMerge="1">
                  <a:txBody>
                    <a:bodyPr/>
                    <a:lstStyle/>
                    <a:p>
                      <a:endParaRPr lang="en-MY" dirty="0"/>
                    </a:p>
                  </a:txBody>
                  <a:tcPr>
                    <a:solidFill>
                      <a:schemeClr val="bg1">
                        <a:lumMod val="95000"/>
                      </a:schemeClr>
                    </a:solidFill>
                  </a:tcPr>
                </a:tc>
                <a:tc>
                  <a:txBody>
                    <a:bodyPr/>
                    <a:lstStyle/>
                    <a:p>
                      <a:r>
                        <a:rPr lang="en-MY" sz="1200" b="1" dirty="0"/>
                        <a:t>KEY RESOURCES </a:t>
                      </a:r>
                    </a:p>
                  </a:txBody>
                  <a:tcPr>
                    <a:solidFill>
                      <a:schemeClr val="accent4">
                        <a:lumMod val="60000"/>
                        <a:lumOff val="40000"/>
                      </a:schemeClr>
                    </a:solidFill>
                  </a:tcPr>
                </a:tc>
                <a:tc vMerge="1">
                  <a:txBody>
                    <a:bodyPr/>
                    <a:lstStyle/>
                    <a:p>
                      <a:endParaRPr lang="en-MY" dirty="0"/>
                    </a:p>
                  </a:txBody>
                  <a:tcPr>
                    <a:solidFill>
                      <a:schemeClr val="bg1">
                        <a:lumMod val="95000"/>
                      </a:schemeClr>
                    </a:solidFill>
                  </a:tcPr>
                </a:tc>
                <a:tc>
                  <a:txBody>
                    <a:bodyPr/>
                    <a:lstStyle/>
                    <a:p>
                      <a:r>
                        <a:rPr lang="en-MY" sz="1200" b="1" dirty="0"/>
                        <a:t>CHANNELS</a:t>
                      </a:r>
                    </a:p>
                  </a:txBody>
                  <a:tcPr>
                    <a:solidFill>
                      <a:schemeClr val="accent4">
                        <a:lumMod val="60000"/>
                        <a:lumOff val="40000"/>
                      </a:schemeClr>
                    </a:solidFill>
                  </a:tcPr>
                </a:tc>
                <a:tc vMerge="1">
                  <a:txBody>
                    <a:bodyPr/>
                    <a:lstStyle/>
                    <a:p>
                      <a:endParaRPr lang="en-MY" dirty="0"/>
                    </a:p>
                  </a:txBody>
                  <a:tcPr>
                    <a:solidFill>
                      <a:schemeClr val="bg1">
                        <a:lumMod val="95000"/>
                      </a:schemeClr>
                    </a:solidFill>
                  </a:tcPr>
                </a:tc>
                <a:extLst>
                  <a:ext uri="{0D108BD9-81ED-4DB2-BD59-A6C34878D82A}">
                    <a16:rowId xmlns:a16="http://schemas.microsoft.com/office/drawing/2014/main" val="3655685653"/>
                  </a:ext>
                </a:extLst>
              </a:tr>
              <a:tr h="1237117">
                <a:tc vMerge="1">
                  <a:txBody>
                    <a:bodyPr/>
                    <a:lstStyle/>
                    <a:p>
                      <a:endParaRPr lang="en-MY"/>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p>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accent3"/>
                          </a:solidFill>
                        </a:rPr>
                        <a:t>It can be infrastructure, human resources, data sources… </a:t>
                      </a:r>
                      <a:r>
                        <a:rPr lang="en-MY" sz="1200" i="1" dirty="0" err="1">
                          <a:solidFill>
                            <a:schemeClr val="accent3"/>
                          </a:solidFill>
                        </a:rPr>
                        <a:t>etc</a:t>
                      </a:r>
                      <a:endParaRPr lang="en-MY" sz="1200" i="1" dirty="0">
                        <a:solidFill>
                          <a:schemeClr val="accent3"/>
                        </a:solidFill>
                      </a:endParaRPr>
                    </a:p>
                  </a:txBody>
                  <a:tcPr>
                    <a:solidFill>
                      <a:schemeClr val="bg1">
                        <a:lumMod val="95000"/>
                      </a:schemeClr>
                    </a:solidFill>
                  </a:tcPr>
                </a:tc>
                <a:tc vMerge="1">
                  <a:txBody>
                    <a:bodyPr/>
                    <a:lstStyle/>
                    <a:p>
                      <a:endParaRPr lang="en-MY"/>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p>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accent3"/>
                          </a:solidFill>
                        </a:rPr>
                        <a:t>This part focuses on where communication between the business segments and value propositions takes place.  </a:t>
                      </a:r>
                      <a:r>
                        <a:rPr lang="en-MY" sz="1200" i="1" dirty="0" err="1">
                          <a:solidFill>
                            <a:schemeClr val="accent3"/>
                          </a:solidFill>
                        </a:rPr>
                        <a:t>Eg</a:t>
                      </a:r>
                      <a:r>
                        <a:rPr lang="en-MY" sz="1200" i="1" dirty="0">
                          <a:solidFill>
                            <a:schemeClr val="accent3"/>
                          </a:solidFill>
                        </a:rPr>
                        <a:t>: Mobile App</a:t>
                      </a:r>
                      <a:r>
                        <a:rPr lang="en-MY" sz="1200" i="1" baseline="0" dirty="0">
                          <a:solidFill>
                            <a:schemeClr val="accent3"/>
                          </a:solidFill>
                        </a:rPr>
                        <a:t> for Android &amp; iOS and wristband sensor can be purchased on Amazon Online Store</a:t>
                      </a:r>
                      <a:endParaRPr lang="en-MY" sz="1200" i="1" dirty="0">
                        <a:solidFill>
                          <a:schemeClr val="accent3"/>
                        </a:solidFill>
                      </a:endParaRPr>
                    </a:p>
                  </a:txBody>
                  <a:tcPr>
                    <a:solidFill>
                      <a:schemeClr val="bg1">
                        <a:lumMod val="95000"/>
                      </a:schemeClr>
                    </a:solidFill>
                  </a:tcPr>
                </a:tc>
                <a:tc vMerge="1">
                  <a:txBody>
                    <a:bodyPr/>
                    <a:lstStyle/>
                    <a:p>
                      <a:endParaRPr lang="en-MY"/>
                    </a:p>
                  </a:txBody>
                  <a:tcPr/>
                </a:tc>
                <a:extLst>
                  <a:ext uri="{0D108BD9-81ED-4DB2-BD59-A6C34878D82A}">
                    <a16:rowId xmlns:a16="http://schemas.microsoft.com/office/drawing/2014/main" val="2182267642"/>
                  </a:ext>
                </a:extLst>
              </a:tr>
              <a:tr h="352666">
                <a:tc gridSpan="2">
                  <a:txBody>
                    <a:bodyPr/>
                    <a:lstStyle/>
                    <a:p>
                      <a:r>
                        <a:rPr lang="en-MY" sz="1200" b="1" dirty="0"/>
                        <a:t>COST STRUCTURE </a:t>
                      </a:r>
                    </a:p>
                  </a:txBody>
                  <a:tcPr>
                    <a:solidFill>
                      <a:schemeClr val="accent4">
                        <a:lumMod val="60000"/>
                        <a:lumOff val="40000"/>
                      </a:schemeClr>
                    </a:solidFill>
                  </a:tcPr>
                </a:tc>
                <a:tc hMerge="1">
                  <a:txBody>
                    <a:bodyPr/>
                    <a:lstStyle/>
                    <a:p>
                      <a:endParaRPr lang="en-MY" dirty="0"/>
                    </a:p>
                  </a:txBody>
                  <a:tcPr>
                    <a:solidFill>
                      <a:schemeClr val="accent4">
                        <a:lumMod val="60000"/>
                        <a:lumOff val="40000"/>
                      </a:schemeClr>
                    </a:solidFill>
                  </a:tcPr>
                </a:tc>
                <a:tc gridSpan="3">
                  <a:txBody>
                    <a:bodyPr/>
                    <a:lstStyle/>
                    <a:p>
                      <a:r>
                        <a:rPr lang="en-MY" sz="1200" b="1" dirty="0"/>
                        <a:t>REVENUES STREAMS </a:t>
                      </a:r>
                    </a:p>
                  </a:txBody>
                  <a:tcPr>
                    <a:solidFill>
                      <a:schemeClr val="accent4">
                        <a:lumMod val="60000"/>
                        <a:lumOff val="40000"/>
                      </a:schemeClr>
                    </a:solidFill>
                  </a:tcPr>
                </a:tc>
                <a:tc hMerge="1">
                  <a:txBody>
                    <a:bodyPr/>
                    <a:lstStyle/>
                    <a:p>
                      <a:endParaRPr lang="en-MY" dirty="0"/>
                    </a:p>
                  </a:txBody>
                  <a:tcPr>
                    <a:solidFill>
                      <a:schemeClr val="accent4">
                        <a:lumMod val="60000"/>
                        <a:lumOff val="40000"/>
                      </a:schemeClr>
                    </a:solidFill>
                  </a:tcPr>
                </a:tc>
                <a:tc hMerge="1">
                  <a:txBody>
                    <a:bodyPr/>
                    <a:lstStyle/>
                    <a:p>
                      <a:endParaRPr lang="en-MY" dirty="0"/>
                    </a:p>
                  </a:txBody>
                  <a:tcPr>
                    <a:solidFill>
                      <a:schemeClr val="accent4">
                        <a:lumMod val="60000"/>
                        <a:lumOff val="40000"/>
                      </a:schemeClr>
                    </a:solidFill>
                  </a:tcPr>
                </a:tc>
                <a:extLst>
                  <a:ext uri="{0D108BD9-81ED-4DB2-BD59-A6C34878D82A}">
                    <a16:rowId xmlns:a16="http://schemas.microsoft.com/office/drawing/2014/main" val="4237896784"/>
                  </a:ext>
                </a:extLst>
              </a:tr>
              <a:tr h="116547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endParaRPr lang="en-MY" sz="1200" i="1" dirty="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accent3"/>
                          </a:solidFill>
                        </a:rPr>
                        <a:t>This section includes both direct and indirect costs involved in the implementation of project. It should describe the cost of each of the elements required. </a:t>
                      </a:r>
                      <a:r>
                        <a:rPr lang="en-MY" sz="1200" i="1" dirty="0" err="1">
                          <a:solidFill>
                            <a:schemeClr val="accent3"/>
                          </a:solidFill>
                        </a:rPr>
                        <a:t>Eg</a:t>
                      </a:r>
                      <a:r>
                        <a:rPr lang="en-MY" sz="1200" i="1" dirty="0">
                          <a:solidFill>
                            <a:schemeClr val="accent3"/>
                          </a:solidFill>
                        </a:rPr>
                        <a:t>: Technology</a:t>
                      </a:r>
                      <a:r>
                        <a:rPr lang="en-MY" sz="1200" i="1" baseline="0" dirty="0">
                          <a:solidFill>
                            <a:schemeClr val="accent3"/>
                          </a:solidFill>
                        </a:rPr>
                        <a:t> set-up, workshop, promotion, licensing and etc. </a:t>
                      </a:r>
                      <a:endParaRPr lang="en-MY" sz="1200" i="1" dirty="0">
                        <a:solidFill>
                          <a:schemeClr val="accent3"/>
                        </a:solidFill>
                      </a:endParaRPr>
                    </a:p>
                  </a:txBody>
                  <a:tcPr>
                    <a:solidFill>
                      <a:schemeClr val="bg1">
                        <a:lumMod val="95000"/>
                      </a:schemeClr>
                    </a:solidFill>
                  </a:tcPr>
                </a:tc>
                <a:tc hMerge="1">
                  <a:txBody>
                    <a:bodyPr/>
                    <a:lstStyle/>
                    <a:p>
                      <a:endParaRPr lang="en-MY" dirty="0"/>
                    </a:p>
                  </a:txBody>
                  <a:tcPr>
                    <a:solidFill>
                      <a:schemeClr val="bg1">
                        <a:lumMod val="95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MY" sz="1200" i="1" dirty="0">
                          <a:solidFill>
                            <a:schemeClr val="tx1"/>
                          </a:solidFill>
                        </a:rPr>
                        <a:t>[Remove this text,</a:t>
                      </a:r>
                      <a:r>
                        <a:rPr lang="en-MY" sz="1200" i="1" baseline="0" dirty="0">
                          <a:solidFill>
                            <a:schemeClr val="tx1"/>
                          </a:solidFill>
                        </a:rPr>
                        <a:t> and add start yours]</a:t>
                      </a:r>
                      <a:endParaRPr lang="en-MY" sz="1200" i="1" dirty="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solidFill>
                            <a:schemeClr val="accent3"/>
                          </a:solidFill>
                        </a:rPr>
                        <a:t>Can you generate revenue from</a:t>
                      </a:r>
                      <a:r>
                        <a:rPr lang="en-US" sz="1200" i="1" baseline="0" dirty="0">
                          <a:solidFill>
                            <a:schemeClr val="accent3"/>
                          </a:solidFill>
                        </a:rPr>
                        <a:t> this project? And How? </a:t>
                      </a:r>
                      <a:r>
                        <a:rPr lang="en-US" sz="1200" i="1" baseline="0" dirty="0" err="1">
                          <a:solidFill>
                            <a:schemeClr val="accent3"/>
                          </a:solidFill>
                        </a:rPr>
                        <a:t>Eg</a:t>
                      </a:r>
                      <a:r>
                        <a:rPr lang="en-US" sz="1200" i="1" baseline="0" dirty="0">
                          <a:solidFill>
                            <a:schemeClr val="accent3"/>
                          </a:solidFill>
                        </a:rPr>
                        <a:t>: </a:t>
                      </a:r>
                      <a:r>
                        <a:rPr lang="en-MY" sz="1200" i="1" baseline="0" dirty="0">
                          <a:solidFill>
                            <a:schemeClr val="accent3"/>
                          </a:solidFill>
                        </a:rPr>
                        <a:t>Advertisement in App, Commission per-Consultation fee or Donation</a:t>
                      </a:r>
                      <a:endParaRPr lang="en-US" sz="1200" dirty="0"/>
                    </a:p>
                    <a:p>
                      <a:endParaRPr lang="en-US" sz="1200" dirty="0"/>
                    </a:p>
                    <a:p>
                      <a:endParaRPr lang="en-US" sz="1200" dirty="0"/>
                    </a:p>
                    <a:p>
                      <a:endParaRPr lang="en-US" sz="1200" dirty="0"/>
                    </a:p>
                    <a:p>
                      <a:endParaRPr lang="en-MY" sz="1200" dirty="0"/>
                    </a:p>
                  </a:txBody>
                  <a:tcPr>
                    <a:solidFill>
                      <a:schemeClr val="bg1">
                        <a:lumMod val="95000"/>
                      </a:schemeClr>
                    </a:solidFill>
                  </a:tcPr>
                </a:tc>
                <a:tc hMerge="1">
                  <a:txBody>
                    <a:bodyPr/>
                    <a:lstStyle/>
                    <a:p>
                      <a:endParaRPr lang="en-MY" dirty="0"/>
                    </a:p>
                  </a:txBody>
                  <a:tcPr>
                    <a:solidFill>
                      <a:schemeClr val="bg1">
                        <a:lumMod val="95000"/>
                      </a:schemeClr>
                    </a:solidFill>
                  </a:tcPr>
                </a:tc>
                <a:tc hMerge="1">
                  <a:txBody>
                    <a:bodyPr/>
                    <a:lstStyle/>
                    <a:p>
                      <a:endParaRPr lang="en-MY" dirty="0"/>
                    </a:p>
                  </a:txBody>
                  <a:tcPr>
                    <a:solidFill>
                      <a:schemeClr val="bg1">
                        <a:lumMod val="95000"/>
                      </a:schemeClr>
                    </a:solidFill>
                  </a:tcPr>
                </a:tc>
                <a:extLst>
                  <a:ext uri="{0D108BD9-81ED-4DB2-BD59-A6C34878D82A}">
                    <a16:rowId xmlns:a16="http://schemas.microsoft.com/office/drawing/2014/main" val="2782027150"/>
                  </a:ext>
                </a:extLst>
              </a:tr>
            </a:tbl>
          </a:graphicData>
        </a:graphic>
      </p:graphicFrame>
      <p:pic>
        <p:nvPicPr>
          <p:cNvPr id="3" name="Picture 2">
            <a:extLst>
              <a:ext uri="{FF2B5EF4-FFF2-40B4-BE49-F238E27FC236}">
                <a16:creationId xmlns:a16="http://schemas.microsoft.com/office/drawing/2014/main" id="{9E34C20B-774D-B660-86AC-6A4D3394B1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 y="-38099"/>
            <a:ext cx="2220209" cy="723900"/>
          </a:xfrm>
          <a:prstGeom prst="rect">
            <a:avLst/>
          </a:prstGeom>
        </p:spPr>
      </p:pic>
    </p:spTree>
    <p:extLst>
      <p:ext uri="{BB962C8B-B14F-4D97-AF65-F5344CB8AC3E}">
        <p14:creationId xmlns:p14="http://schemas.microsoft.com/office/powerpoint/2010/main" val="3734760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416</Words>
  <Application>Microsoft Macintosh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Adawiyah binti Md Ashar</dc:creator>
  <cp:lastModifiedBy>Adda Ashar</cp:lastModifiedBy>
  <cp:revision>10</cp:revision>
  <dcterms:created xsi:type="dcterms:W3CDTF">2020-06-11T00:20:56Z</dcterms:created>
  <dcterms:modified xsi:type="dcterms:W3CDTF">2023-05-31T12:04:15Z</dcterms:modified>
</cp:coreProperties>
</file>