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p:cViewPr varScale="1">
        <p:scale>
          <a:sx n="100" d="100"/>
          <a:sy n="100" d="100"/>
        </p:scale>
        <p:origin x="192"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B572A-8828-47D3-A67E-CB483942C898}" type="datetimeFigureOut">
              <a:rPr lang="en-MY" smtClean="0"/>
              <a:t>31/05/2023</a:t>
            </a:fld>
            <a:endParaRPr lang="en-M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5644D9-C73C-40DC-BEC6-B44B5ABEE799}" type="slidenum">
              <a:rPr lang="en-MY" smtClean="0"/>
              <a:t>‹#›</a:t>
            </a:fld>
            <a:endParaRPr lang="en-MY"/>
          </a:p>
        </p:txBody>
      </p:sp>
    </p:spTree>
    <p:extLst>
      <p:ext uri="{BB962C8B-B14F-4D97-AF65-F5344CB8AC3E}">
        <p14:creationId xmlns:p14="http://schemas.microsoft.com/office/powerpoint/2010/main" val="1977645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66142EEF-2202-4FAE-B42C-3E9D6F55A003}" type="datetimeFigureOut">
              <a:rPr lang="en-MY" smtClean="0"/>
              <a:t>31/05/2023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409750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66142EEF-2202-4FAE-B42C-3E9D6F55A003}" type="datetimeFigureOut">
              <a:rPr lang="en-MY" smtClean="0"/>
              <a:t>31/05/2023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127733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66142EEF-2202-4FAE-B42C-3E9D6F55A003}" type="datetimeFigureOut">
              <a:rPr lang="en-MY" smtClean="0"/>
              <a:t>31/05/2023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4131445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66142EEF-2202-4FAE-B42C-3E9D6F55A003}" type="datetimeFigureOut">
              <a:rPr lang="en-MY" smtClean="0"/>
              <a:t>31/05/2023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2560028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142EEF-2202-4FAE-B42C-3E9D6F55A003}" type="datetimeFigureOut">
              <a:rPr lang="en-MY" smtClean="0"/>
              <a:t>31/05/2023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121685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66142EEF-2202-4FAE-B42C-3E9D6F55A003}" type="datetimeFigureOut">
              <a:rPr lang="en-MY" smtClean="0"/>
              <a:t>31/05/2023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65786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66142EEF-2202-4FAE-B42C-3E9D6F55A003}" type="datetimeFigureOut">
              <a:rPr lang="en-MY" smtClean="0"/>
              <a:t>31/05/2023</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31427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66142EEF-2202-4FAE-B42C-3E9D6F55A003}" type="datetimeFigureOut">
              <a:rPr lang="en-MY" smtClean="0"/>
              <a:t>31/05/2023</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3112416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42EEF-2202-4FAE-B42C-3E9D6F55A003}" type="datetimeFigureOut">
              <a:rPr lang="en-MY" smtClean="0"/>
              <a:t>31/05/2023</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375586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142EEF-2202-4FAE-B42C-3E9D6F55A003}" type="datetimeFigureOut">
              <a:rPr lang="en-MY" smtClean="0"/>
              <a:t>31/05/2023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2991305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142EEF-2202-4FAE-B42C-3E9D6F55A003}" type="datetimeFigureOut">
              <a:rPr lang="en-MY" smtClean="0"/>
              <a:t>31/05/2023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B6DBE99-09AF-4C06-8022-68A29E38B53A}" type="slidenum">
              <a:rPr lang="en-MY" smtClean="0"/>
              <a:t>‹#›</a:t>
            </a:fld>
            <a:endParaRPr lang="en-MY"/>
          </a:p>
        </p:txBody>
      </p:sp>
    </p:spTree>
    <p:extLst>
      <p:ext uri="{BB962C8B-B14F-4D97-AF65-F5344CB8AC3E}">
        <p14:creationId xmlns:p14="http://schemas.microsoft.com/office/powerpoint/2010/main" val="375939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42EEF-2202-4FAE-B42C-3E9D6F55A003}" type="datetimeFigureOut">
              <a:rPr lang="en-MY" smtClean="0"/>
              <a:t>31/05/2023</a:t>
            </a:fld>
            <a:endParaRPr lang="en-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6DBE99-09AF-4C06-8022-68A29E38B53A}" type="slidenum">
              <a:rPr lang="en-MY" smtClean="0"/>
              <a:t>‹#›</a:t>
            </a:fld>
            <a:endParaRPr lang="en-MY"/>
          </a:p>
        </p:txBody>
      </p:sp>
    </p:spTree>
    <p:extLst>
      <p:ext uri="{BB962C8B-B14F-4D97-AF65-F5344CB8AC3E}">
        <p14:creationId xmlns:p14="http://schemas.microsoft.com/office/powerpoint/2010/main" val="1798237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954755922"/>
              </p:ext>
            </p:extLst>
          </p:nvPr>
        </p:nvGraphicFramePr>
        <p:xfrm>
          <a:off x="4000500" y="137161"/>
          <a:ext cx="7954433" cy="548640"/>
        </p:xfrm>
        <a:graphic>
          <a:graphicData uri="http://schemas.openxmlformats.org/drawingml/2006/table">
            <a:tbl>
              <a:tblPr bandRow="1">
                <a:tableStyleId>{5C22544A-7EE6-4342-B048-85BDC9FD1C3A}</a:tableStyleId>
              </a:tblPr>
              <a:tblGrid>
                <a:gridCol w="2937578">
                  <a:extLst>
                    <a:ext uri="{9D8B030D-6E8A-4147-A177-3AD203B41FA5}">
                      <a16:colId xmlns:a16="http://schemas.microsoft.com/office/drawing/2014/main" val="403925623"/>
                    </a:ext>
                  </a:extLst>
                </a:gridCol>
                <a:gridCol w="3755322">
                  <a:extLst>
                    <a:ext uri="{9D8B030D-6E8A-4147-A177-3AD203B41FA5}">
                      <a16:colId xmlns:a16="http://schemas.microsoft.com/office/drawing/2014/main" val="3553381909"/>
                    </a:ext>
                  </a:extLst>
                </a:gridCol>
                <a:gridCol w="1261533">
                  <a:extLst>
                    <a:ext uri="{9D8B030D-6E8A-4147-A177-3AD203B41FA5}">
                      <a16:colId xmlns:a16="http://schemas.microsoft.com/office/drawing/2014/main" val="2622359658"/>
                    </a:ext>
                  </a:extLst>
                </a:gridCol>
              </a:tblGrid>
              <a:tr h="175810">
                <a:tc rowSpan="2">
                  <a:txBody>
                    <a:bodyPr/>
                    <a:lstStyle/>
                    <a:p>
                      <a:r>
                        <a:rPr lang="en-US" sz="2000" b="1" i="1" dirty="0"/>
                        <a:t>Business Model Canvas</a:t>
                      </a:r>
                      <a:endParaRPr lang="en-MY" sz="2000" b="1" i="1" dirty="0"/>
                    </a:p>
                  </a:txBody>
                  <a:tcPr anchor="ctr">
                    <a:solidFill>
                      <a:schemeClr val="bg1"/>
                    </a:solidFill>
                  </a:tcPr>
                </a:tc>
                <a:tc>
                  <a:txBody>
                    <a:bodyPr/>
                    <a:lstStyle/>
                    <a:p>
                      <a:r>
                        <a:rPr lang="en-US" sz="1200" dirty="0"/>
                        <a:t>Group Name:</a:t>
                      </a:r>
                      <a:endParaRPr lang="en-MY" sz="1200" dirty="0"/>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t>Date:</a:t>
                      </a:r>
                      <a:endParaRPr lang="en-MY" sz="1200" dirty="0"/>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3805454"/>
                  </a:ext>
                </a:extLst>
              </a:tr>
              <a:tr h="232271">
                <a:tc vMerge="1">
                  <a:txBody>
                    <a:bodyPr/>
                    <a:lstStyle/>
                    <a:p>
                      <a:endParaRPr lang="en-MY" sz="1400" dirty="0"/>
                    </a:p>
                  </a:txBody>
                  <a:tcPr/>
                </a:tc>
                <a:tc>
                  <a:txBody>
                    <a:bodyPr/>
                    <a:lstStyle/>
                    <a:p>
                      <a:endParaRPr lang="en-MY"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MY" sz="1200" dirty="0"/>
                        <a:t>DD/MM/YYYY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384644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43412486"/>
              </p:ext>
            </p:extLst>
          </p:nvPr>
        </p:nvGraphicFramePr>
        <p:xfrm>
          <a:off x="262465" y="736601"/>
          <a:ext cx="11700935" cy="5562068"/>
        </p:xfrm>
        <a:graphic>
          <a:graphicData uri="http://schemas.openxmlformats.org/drawingml/2006/table">
            <a:tbl>
              <a:tblPr>
                <a:tableStyleId>{5C22544A-7EE6-4342-B048-85BDC9FD1C3A}</a:tableStyleId>
              </a:tblPr>
              <a:tblGrid>
                <a:gridCol w="2340187">
                  <a:extLst>
                    <a:ext uri="{9D8B030D-6E8A-4147-A177-3AD203B41FA5}">
                      <a16:colId xmlns:a16="http://schemas.microsoft.com/office/drawing/2014/main" val="740735738"/>
                    </a:ext>
                  </a:extLst>
                </a:gridCol>
                <a:gridCol w="2340187">
                  <a:extLst>
                    <a:ext uri="{9D8B030D-6E8A-4147-A177-3AD203B41FA5}">
                      <a16:colId xmlns:a16="http://schemas.microsoft.com/office/drawing/2014/main" val="106732454"/>
                    </a:ext>
                  </a:extLst>
                </a:gridCol>
                <a:gridCol w="2340187">
                  <a:extLst>
                    <a:ext uri="{9D8B030D-6E8A-4147-A177-3AD203B41FA5}">
                      <a16:colId xmlns:a16="http://schemas.microsoft.com/office/drawing/2014/main" val="490926071"/>
                    </a:ext>
                  </a:extLst>
                </a:gridCol>
                <a:gridCol w="2340187">
                  <a:extLst>
                    <a:ext uri="{9D8B030D-6E8A-4147-A177-3AD203B41FA5}">
                      <a16:colId xmlns:a16="http://schemas.microsoft.com/office/drawing/2014/main" val="2859031738"/>
                    </a:ext>
                  </a:extLst>
                </a:gridCol>
                <a:gridCol w="2340187">
                  <a:extLst>
                    <a:ext uri="{9D8B030D-6E8A-4147-A177-3AD203B41FA5}">
                      <a16:colId xmlns:a16="http://schemas.microsoft.com/office/drawing/2014/main" val="25982222"/>
                    </a:ext>
                  </a:extLst>
                </a:gridCol>
              </a:tblGrid>
              <a:tr h="372818">
                <a:tc>
                  <a:txBody>
                    <a:bodyPr/>
                    <a:lstStyle/>
                    <a:p>
                      <a:r>
                        <a:rPr lang="en-MY" sz="1200" b="1" dirty="0"/>
                        <a:t>KEY PARTNERS</a:t>
                      </a:r>
                    </a:p>
                  </a:txBody>
                  <a:tcPr>
                    <a:solidFill>
                      <a:schemeClr val="accent4">
                        <a:lumMod val="60000"/>
                        <a:lumOff val="40000"/>
                      </a:schemeClr>
                    </a:solidFill>
                  </a:tcPr>
                </a:tc>
                <a:tc>
                  <a:txBody>
                    <a:bodyPr/>
                    <a:lstStyle/>
                    <a:p>
                      <a:r>
                        <a:rPr lang="en-MY" sz="1200" b="1" dirty="0"/>
                        <a:t>KEY ACTIVITIES </a:t>
                      </a:r>
                    </a:p>
                  </a:txBody>
                  <a:tcPr>
                    <a:solidFill>
                      <a:schemeClr val="accent4">
                        <a:lumMod val="60000"/>
                        <a:lumOff val="40000"/>
                      </a:schemeClr>
                    </a:solidFill>
                  </a:tcPr>
                </a:tc>
                <a:tc>
                  <a:txBody>
                    <a:bodyPr/>
                    <a:lstStyle/>
                    <a:p>
                      <a:r>
                        <a:rPr lang="en-MY" sz="1200" b="1" dirty="0"/>
                        <a:t>VALUE PROPOSITION </a:t>
                      </a:r>
                    </a:p>
                  </a:txBody>
                  <a:tcPr>
                    <a:solidFill>
                      <a:schemeClr val="accent4">
                        <a:lumMod val="60000"/>
                        <a:lumOff val="40000"/>
                      </a:schemeClr>
                    </a:solidFill>
                  </a:tcPr>
                </a:tc>
                <a:tc>
                  <a:txBody>
                    <a:bodyPr/>
                    <a:lstStyle/>
                    <a:p>
                      <a:r>
                        <a:rPr lang="en-MY" sz="1200" b="1" dirty="0"/>
                        <a:t>CUSTOMER RELATIONSHIPS </a:t>
                      </a:r>
                    </a:p>
                  </a:txBody>
                  <a:tcPr>
                    <a:solidFill>
                      <a:schemeClr val="accent4">
                        <a:lumMod val="60000"/>
                        <a:lumOff val="40000"/>
                      </a:schemeClr>
                    </a:solidFill>
                  </a:tcPr>
                </a:tc>
                <a:tc>
                  <a:txBody>
                    <a:bodyPr/>
                    <a:lstStyle/>
                    <a:p>
                      <a:r>
                        <a:rPr lang="en-MY" sz="1200" b="1" dirty="0"/>
                        <a:t>CUSTOMER SEGMENTS </a:t>
                      </a:r>
                    </a:p>
                  </a:txBody>
                  <a:tcPr>
                    <a:solidFill>
                      <a:schemeClr val="accent4">
                        <a:lumMod val="60000"/>
                        <a:lumOff val="40000"/>
                      </a:schemeClr>
                    </a:solidFill>
                  </a:tcPr>
                </a:tc>
                <a:extLst>
                  <a:ext uri="{0D108BD9-81ED-4DB2-BD59-A6C34878D82A}">
                    <a16:rowId xmlns:a16="http://schemas.microsoft.com/office/drawing/2014/main" val="1817767845"/>
                  </a:ext>
                </a:extLst>
              </a:tr>
              <a:tr h="1165475">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tx1"/>
                          </a:solidFill>
                        </a:rPr>
                        <a:t>[Remove this text,</a:t>
                      </a:r>
                      <a:r>
                        <a:rPr lang="en-MY" sz="1200" i="1" baseline="0" dirty="0">
                          <a:solidFill>
                            <a:schemeClr val="tx1"/>
                          </a:solidFill>
                        </a:rPr>
                        <a:t> and add start yours]</a:t>
                      </a:r>
                      <a:endParaRPr lang="en-MY" sz="1200" i="1" dirty="0">
                        <a:solidFill>
                          <a:schemeClr val="accent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accent3"/>
                          </a:solidFill>
                        </a:rPr>
                        <a:t>Who are the business partners or owners of this</a:t>
                      </a:r>
                      <a:r>
                        <a:rPr lang="en-MY" sz="1200" i="1" baseline="0" dirty="0">
                          <a:solidFill>
                            <a:schemeClr val="accent3"/>
                          </a:solidFill>
                        </a:rPr>
                        <a:t> project</a:t>
                      </a:r>
                      <a:r>
                        <a:rPr lang="en-MY" sz="1200" i="1" dirty="0">
                          <a:solidFill>
                            <a:schemeClr val="accent3"/>
                          </a:solidFill>
                        </a:rPr>
                        <a:t>? Can this project be expanded to different organizations?</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tx1"/>
                          </a:solidFill>
                        </a:rPr>
                        <a:t>[Remove this text,</a:t>
                      </a:r>
                      <a:r>
                        <a:rPr lang="en-MY" sz="1200" i="1" baseline="0" dirty="0">
                          <a:solidFill>
                            <a:schemeClr val="tx1"/>
                          </a:solidFill>
                        </a:rPr>
                        <a:t> and add start yours]</a:t>
                      </a:r>
                      <a:endParaRPr lang="en-MY" sz="1200" i="1" dirty="0">
                        <a:solidFill>
                          <a:schemeClr val="accent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accent3"/>
                          </a:solidFill>
                        </a:rPr>
                        <a:t>This section includes all the activities related to delivering the value proposition should be included in this section. </a:t>
                      </a:r>
                      <a:r>
                        <a:rPr lang="en-MY" sz="1200" i="1" dirty="0" err="1">
                          <a:solidFill>
                            <a:schemeClr val="accent3"/>
                          </a:solidFill>
                        </a:rPr>
                        <a:t>Eg</a:t>
                      </a:r>
                      <a:r>
                        <a:rPr lang="en-MY" sz="1200" i="1" dirty="0">
                          <a:solidFill>
                            <a:schemeClr val="accent3"/>
                          </a:solidFill>
                        </a:rPr>
                        <a:t>: Development, Training</a:t>
                      </a:r>
                      <a:r>
                        <a:rPr lang="en-MY" sz="1200" i="1" baseline="0" dirty="0">
                          <a:solidFill>
                            <a:schemeClr val="accent3"/>
                          </a:solidFill>
                        </a:rPr>
                        <a:t> and </a:t>
                      </a:r>
                      <a:r>
                        <a:rPr lang="en-MY" sz="1200" i="1" baseline="0" dirty="0" err="1">
                          <a:solidFill>
                            <a:schemeClr val="accent3"/>
                          </a:solidFill>
                        </a:rPr>
                        <a:t>etc</a:t>
                      </a:r>
                      <a:endParaRPr lang="en-MY" sz="1200" i="1" dirty="0">
                        <a:solidFill>
                          <a:schemeClr val="accent3"/>
                        </a:solidFill>
                      </a:endParaRPr>
                    </a:p>
                  </a:txBody>
                  <a:tcPr>
                    <a:solidFill>
                      <a:schemeClr val="bg1">
                        <a:lumMod val="95000"/>
                      </a:schemeClr>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tx1"/>
                          </a:solidFill>
                        </a:rPr>
                        <a:t>[Remove this text,</a:t>
                      </a:r>
                      <a:r>
                        <a:rPr lang="en-MY" sz="1200" i="1" baseline="0" dirty="0">
                          <a:solidFill>
                            <a:schemeClr val="tx1"/>
                          </a:solidFill>
                        </a:rPr>
                        <a:t> and add start yours]</a:t>
                      </a:r>
                      <a:endParaRPr lang="en-MY" sz="1200" i="1" dirty="0">
                        <a:solidFill>
                          <a:schemeClr val="accent3"/>
                        </a:solidFill>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MY" sz="1200" i="1" dirty="0">
                          <a:solidFill>
                            <a:schemeClr val="accent3"/>
                          </a:solidFill>
                        </a:rPr>
                        <a:t>What is the value delivered to the consumer? Which consumer’s problem does the product target? How do we satisfy our consumers? </a:t>
                      </a:r>
                      <a:r>
                        <a:rPr lang="en-MY" sz="1200" i="1" dirty="0" err="1">
                          <a:solidFill>
                            <a:schemeClr val="accent3"/>
                          </a:solidFill>
                        </a:rPr>
                        <a:t>Eg</a:t>
                      </a:r>
                      <a:r>
                        <a:rPr lang="en-MY" sz="1200" i="1" dirty="0">
                          <a:solidFill>
                            <a:schemeClr val="accent3"/>
                          </a:solidFill>
                        </a:rPr>
                        <a:t>: </a:t>
                      </a:r>
                    </a:p>
                    <a:p>
                      <a:pPr marL="285750" marR="0" lvl="0" indent="-285750" algn="l" defTabSz="914400" rtl="0" eaLnBrk="1" fontAlgn="auto" latinLnBrk="0" hangingPunct="1">
                        <a:lnSpc>
                          <a:spcPct val="100000"/>
                        </a:lnSpc>
                        <a:spcBef>
                          <a:spcPts val="0"/>
                        </a:spcBef>
                        <a:spcAft>
                          <a:spcPts val="0"/>
                        </a:spcAft>
                        <a:buClrTx/>
                        <a:buSzTx/>
                        <a:buFont typeface="+mj-lt"/>
                        <a:buAutoNum type="romanLcPeriod"/>
                        <a:tabLst/>
                        <a:defRPr/>
                      </a:pPr>
                      <a:r>
                        <a:rPr lang="en-MY" sz="1200" i="1" dirty="0">
                          <a:solidFill>
                            <a:schemeClr val="accent3"/>
                          </a:solidFill>
                        </a:rPr>
                        <a:t>Better Quality Care: Efficient and effective in</a:t>
                      </a:r>
                      <a:r>
                        <a:rPr lang="en-MY" sz="1200" i="1" baseline="0" dirty="0">
                          <a:solidFill>
                            <a:schemeClr val="accent3"/>
                          </a:solidFill>
                        </a:rPr>
                        <a:t> </a:t>
                      </a:r>
                      <a:r>
                        <a:rPr lang="en-MY" sz="1200" i="1" dirty="0">
                          <a:solidFill>
                            <a:schemeClr val="accent3"/>
                          </a:solidFill>
                        </a:rPr>
                        <a:t>handling cases</a:t>
                      </a:r>
                    </a:p>
                    <a:p>
                      <a:pPr marL="285750" marR="0" lvl="0" indent="-285750" algn="l" defTabSz="914400" rtl="0" eaLnBrk="1" fontAlgn="auto" latinLnBrk="0" hangingPunct="1">
                        <a:lnSpc>
                          <a:spcPct val="100000"/>
                        </a:lnSpc>
                        <a:spcBef>
                          <a:spcPts val="0"/>
                        </a:spcBef>
                        <a:spcAft>
                          <a:spcPts val="0"/>
                        </a:spcAft>
                        <a:buClrTx/>
                        <a:buSzTx/>
                        <a:buFont typeface="+mj-lt"/>
                        <a:buAutoNum type="romanLcPeriod"/>
                        <a:tabLst/>
                        <a:defRPr/>
                      </a:pPr>
                      <a:r>
                        <a:rPr lang="en-MY" sz="1200" i="1" dirty="0">
                          <a:solidFill>
                            <a:schemeClr val="accent3"/>
                          </a:solidFill>
                        </a:rPr>
                        <a:t>Proper framework:</a:t>
                      </a:r>
                      <a:r>
                        <a:rPr lang="en-MY" sz="1200" i="1" baseline="0" dirty="0">
                          <a:solidFill>
                            <a:schemeClr val="accent3"/>
                          </a:solidFill>
                        </a:rPr>
                        <a:t> </a:t>
                      </a:r>
                      <a:r>
                        <a:rPr lang="en-MY" sz="1200" i="1" dirty="0">
                          <a:solidFill>
                            <a:schemeClr val="accent3"/>
                          </a:solidFill>
                        </a:rPr>
                        <a:t>Agile framework &amp; efficient data</a:t>
                      </a:r>
                      <a:r>
                        <a:rPr lang="en-MY" sz="1200" i="1" baseline="0" dirty="0">
                          <a:solidFill>
                            <a:schemeClr val="accent3"/>
                          </a:solidFill>
                        </a:rPr>
                        <a:t> </a:t>
                      </a:r>
                      <a:r>
                        <a:rPr lang="en-MY" sz="1200" i="1" dirty="0">
                          <a:solidFill>
                            <a:schemeClr val="accent3"/>
                          </a:solidFill>
                        </a:rPr>
                        <a:t>analysis</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tx1"/>
                          </a:solidFill>
                        </a:rPr>
                        <a:t>[Remove this text,</a:t>
                      </a:r>
                      <a:r>
                        <a:rPr lang="en-MY" sz="1200" i="1" baseline="0" dirty="0">
                          <a:solidFill>
                            <a:schemeClr val="tx1"/>
                          </a:solidFill>
                        </a:rPr>
                        <a:t> and add start yours]</a:t>
                      </a:r>
                    </a:p>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accent3"/>
                          </a:solidFill>
                        </a:rPr>
                        <a:t>In this part, you determine how you plan to communicate with the key partners after the Hackathon is over</a:t>
                      </a:r>
                      <a:r>
                        <a:rPr lang="en-MY" sz="1200" i="1" baseline="0" dirty="0">
                          <a:solidFill>
                            <a:schemeClr val="accent3"/>
                          </a:solidFill>
                        </a:rPr>
                        <a:t>? </a:t>
                      </a:r>
                      <a:r>
                        <a:rPr lang="en-MY" sz="1200" i="1" baseline="0" dirty="0" err="1">
                          <a:solidFill>
                            <a:schemeClr val="accent3"/>
                          </a:solidFill>
                        </a:rPr>
                        <a:t>Eg</a:t>
                      </a:r>
                      <a:r>
                        <a:rPr lang="en-MY" sz="1200" i="1" baseline="0" dirty="0">
                          <a:solidFill>
                            <a:schemeClr val="accent3"/>
                          </a:solidFill>
                        </a:rPr>
                        <a:t>: Coaching, TOT?</a:t>
                      </a:r>
                      <a:endParaRPr lang="en-MY" sz="1200" i="1" dirty="0">
                        <a:solidFill>
                          <a:schemeClr val="accent3"/>
                        </a:solidFill>
                      </a:endParaRPr>
                    </a:p>
                  </a:txBody>
                  <a:tcPr>
                    <a:solidFill>
                      <a:schemeClr val="bg1">
                        <a:lumMod val="95000"/>
                      </a:schemeClr>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tx1"/>
                          </a:solidFill>
                        </a:rPr>
                        <a:t>[Remove this text,</a:t>
                      </a:r>
                      <a:r>
                        <a:rPr lang="en-MY" sz="1200" i="1" baseline="0" dirty="0">
                          <a:solidFill>
                            <a:schemeClr val="tx1"/>
                          </a:solidFill>
                        </a:rPr>
                        <a:t> and add start yours]</a:t>
                      </a:r>
                    </a:p>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accent3"/>
                          </a:solidFill>
                        </a:rPr>
                        <a:t>This part describes your users by answering questions such as who are your users? What do they think, feel, see, or do? This part allows you to learn if the business targets one or multiple market segments, the persona for each segment, and the service provided for users. The expected output is a persona (role) for each users segment.</a:t>
                      </a:r>
                    </a:p>
                  </a:txBody>
                  <a:tcPr>
                    <a:solidFill>
                      <a:schemeClr val="bg1">
                        <a:lumMod val="95000"/>
                      </a:schemeClr>
                    </a:solidFill>
                  </a:tcPr>
                </a:tc>
                <a:extLst>
                  <a:ext uri="{0D108BD9-81ED-4DB2-BD59-A6C34878D82A}">
                    <a16:rowId xmlns:a16="http://schemas.microsoft.com/office/drawing/2014/main" val="56074306"/>
                  </a:ext>
                </a:extLst>
              </a:tr>
              <a:tr h="356024">
                <a:tc vMerge="1">
                  <a:txBody>
                    <a:bodyPr/>
                    <a:lstStyle/>
                    <a:p>
                      <a:endParaRPr lang="en-MY" dirty="0"/>
                    </a:p>
                  </a:txBody>
                  <a:tcPr>
                    <a:solidFill>
                      <a:schemeClr val="bg1">
                        <a:lumMod val="95000"/>
                      </a:schemeClr>
                    </a:solidFill>
                  </a:tcPr>
                </a:tc>
                <a:tc>
                  <a:txBody>
                    <a:bodyPr/>
                    <a:lstStyle/>
                    <a:p>
                      <a:r>
                        <a:rPr lang="en-MY" sz="1200" b="1" dirty="0"/>
                        <a:t>KEY RESOURCES </a:t>
                      </a:r>
                    </a:p>
                  </a:txBody>
                  <a:tcPr>
                    <a:solidFill>
                      <a:schemeClr val="accent4">
                        <a:lumMod val="60000"/>
                        <a:lumOff val="40000"/>
                      </a:schemeClr>
                    </a:solidFill>
                  </a:tcPr>
                </a:tc>
                <a:tc vMerge="1">
                  <a:txBody>
                    <a:bodyPr/>
                    <a:lstStyle/>
                    <a:p>
                      <a:endParaRPr lang="en-MY" dirty="0"/>
                    </a:p>
                  </a:txBody>
                  <a:tcPr>
                    <a:solidFill>
                      <a:schemeClr val="bg1">
                        <a:lumMod val="95000"/>
                      </a:schemeClr>
                    </a:solidFill>
                  </a:tcPr>
                </a:tc>
                <a:tc>
                  <a:txBody>
                    <a:bodyPr/>
                    <a:lstStyle/>
                    <a:p>
                      <a:r>
                        <a:rPr lang="en-MY" sz="1200" b="1" dirty="0"/>
                        <a:t>CHANNELS</a:t>
                      </a:r>
                    </a:p>
                  </a:txBody>
                  <a:tcPr>
                    <a:solidFill>
                      <a:schemeClr val="accent4">
                        <a:lumMod val="60000"/>
                        <a:lumOff val="40000"/>
                      </a:schemeClr>
                    </a:solidFill>
                  </a:tcPr>
                </a:tc>
                <a:tc vMerge="1">
                  <a:txBody>
                    <a:bodyPr/>
                    <a:lstStyle/>
                    <a:p>
                      <a:endParaRPr lang="en-MY" dirty="0"/>
                    </a:p>
                  </a:txBody>
                  <a:tcPr>
                    <a:solidFill>
                      <a:schemeClr val="bg1">
                        <a:lumMod val="95000"/>
                      </a:schemeClr>
                    </a:solidFill>
                  </a:tcPr>
                </a:tc>
                <a:extLst>
                  <a:ext uri="{0D108BD9-81ED-4DB2-BD59-A6C34878D82A}">
                    <a16:rowId xmlns:a16="http://schemas.microsoft.com/office/drawing/2014/main" val="3655685653"/>
                  </a:ext>
                </a:extLst>
              </a:tr>
              <a:tr h="1237117">
                <a:tc vMerge="1">
                  <a:txBody>
                    <a:bodyPr/>
                    <a:lstStyle/>
                    <a:p>
                      <a:endParaRPr lang="en-MY"/>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tx1"/>
                          </a:solidFill>
                        </a:rPr>
                        <a:t>[Remove this text,</a:t>
                      </a:r>
                      <a:r>
                        <a:rPr lang="en-MY" sz="1200" i="1" baseline="0" dirty="0">
                          <a:solidFill>
                            <a:schemeClr val="tx1"/>
                          </a:solidFill>
                        </a:rPr>
                        <a:t> and add start yours]</a:t>
                      </a:r>
                    </a:p>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accent3"/>
                          </a:solidFill>
                        </a:rPr>
                        <a:t>It can be infrastructure, human resources, data sources… </a:t>
                      </a:r>
                      <a:r>
                        <a:rPr lang="en-MY" sz="1200" i="1" dirty="0" err="1">
                          <a:solidFill>
                            <a:schemeClr val="accent3"/>
                          </a:solidFill>
                        </a:rPr>
                        <a:t>etc</a:t>
                      </a:r>
                      <a:endParaRPr lang="en-MY" sz="1200" i="1" dirty="0">
                        <a:solidFill>
                          <a:schemeClr val="accent3"/>
                        </a:solidFill>
                      </a:endParaRPr>
                    </a:p>
                  </a:txBody>
                  <a:tcPr>
                    <a:solidFill>
                      <a:schemeClr val="bg1">
                        <a:lumMod val="95000"/>
                      </a:schemeClr>
                    </a:solidFill>
                  </a:tcPr>
                </a:tc>
                <a:tc vMerge="1">
                  <a:txBody>
                    <a:bodyPr/>
                    <a:lstStyle/>
                    <a:p>
                      <a:endParaRPr lang="en-MY"/>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tx1"/>
                          </a:solidFill>
                        </a:rPr>
                        <a:t>[Remove this text,</a:t>
                      </a:r>
                      <a:r>
                        <a:rPr lang="en-MY" sz="1200" i="1" baseline="0" dirty="0">
                          <a:solidFill>
                            <a:schemeClr val="tx1"/>
                          </a:solidFill>
                        </a:rPr>
                        <a:t> and add start yours]</a:t>
                      </a:r>
                    </a:p>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accent3"/>
                          </a:solidFill>
                        </a:rPr>
                        <a:t>This part focuses on where communication between the business segments and value propositions takes place.  </a:t>
                      </a:r>
                      <a:r>
                        <a:rPr lang="en-MY" sz="1200" i="1" dirty="0" err="1">
                          <a:solidFill>
                            <a:schemeClr val="accent3"/>
                          </a:solidFill>
                        </a:rPr>
                        <a:t>Eg</a:t>
                      </a:r>
                      <a:r>
                        <a:rPr lang="en-MY" sz="1200" i="1" dirty="0">
                          <a:solidFill>
                            <a:schemeClr val="accent3"/>
                          </a:solidFill>
                        </a:rPr>
                        <a:t>: Mobile App</a:t>
                      </a:r>
                      <a:r>
                        <a:rPr lang="en-MY" sz="1200" i="1" baseline="0" dirty="0">
                          <a:solidFill>
                            <a:schemeClr val="accent3"/>
                          </a:solidFill>
                        </a:rPr>
                        <a:t> for Android &amp; iOS and wristband sensor can be purchased on Amazon Online Store</a:t>
                      </a:r>
                      <a:endParaRPr lang="en-MY" sz="1200" i="1" dirty="0">
                        <a:solidFill>
                          <a:schemeClr val="accent3"/>
                        </a:solidFill>
                      </a:endParaRPr>
                    </a:p>
                  </a:txBody>
                  <a:tcPr>
                    <a:solidFill>
                      <a:schemeClr val="bg1">
                        <a:lumMod val="95000"/>
                      </a:schemeClr>
                    </a:solidFill>
                  </a:tcPr>
                </a:tc>
                <a:tc vMerge="1">
                  <a:txBody>
                    <a:bodyPr/>
                    <a:lstStyle/>
                    <a:p>
                      <a:endParaRPr lang="en-MY"/>
                    </a:p>
                  </a:txBody>
                  <a:tcPr/>
                </a:tc>
                <a:extLst>
                  <a:ext uri="{0D108BD9-81ED-4DB2-BD59-A6C34878D82A}">
                    <a16:rowId xmlns:a16="http://schemas.microsoft.com/office/drawing/2014/main" val="2182267642"/>
                  </a:ext>
                </a:extLst>
              </a:tr>
              <a:tr h="352666">
                <a:tc gridSpan="2">
                  <a:txBody>
                    <a:bodyPr/>
                    <a:lstStyle/>
                    <a:p>
                      <a:r>
                        <a:rPr lang="en-MY" sz="1200" b="1" dirty="0"/>
                        <a:t>COST STRUCTURE </a:t>
                      </a:r>
                    </a:p>
                  </a:txBody>
                  <a:tcPr>
                    <a:solidFill>
                      <a:schemeClr val="accent4">
                        <a:lumMod val="60000"/>
                        <a:lumOff val="40000"/>
                      </a:schemeClr>
                    </a:solidFill>
                  </a:tcPr>
                </a:tc>
                <a:tc hMerge="1">
                  <a:txBody>
                    <a:bodyPr/>
                    <a:lstStyle/>
                    <a:p>
                      <a:endParaRPr lang="en-MY" dirty="0"/>
                    </a:p>
                  </a:txBody>
                  <a:tcPr>
                    <a:solidFill>
                      <a:schemeClr val="accent4">
                        <a:lumMod val="60000"/>
                        <a:lumOff val="40000"/>
                      </a:schemeClr>
                    </a:solidFill>
                  </a:tcPr>
                </a:tc>
                <a:tc gridSpan="3">
                  <a:txBody>
                    <a:bodyPr/>
                    <a:lstStyle/>
                    <a:p>
                      <a:r>
                        <a:rPr lang="en-MY" sz="1200" b="1" dirty="0"/>
                        <a:t>REVENUES STREAMS </a:t>
                      </a:r>
                    </a:p>
                  </a:txBody>
                  <a:tcPr>
                    <a:solidFill>
                      <a:schemeClr val="accent4">
                        <a:lumMod val="60000"/>
                        <a:lumOff val="40000"/>
                      </a:schemeClr>
                    </a:solidFill>
                  </a:tcPr>
                </a:tc>
                <a:tc hMerge="1">
                  <a:txBody>
                    <a:bodyPr/>
                    <a:lstStyle/>
                    <a:p>
                      <a:endParaRPr lang="en-MY" dirty="0"/>
                    </a:p>
                  </a:txBody>
                  <a:tcPr>
                    <a:solidFill>
                      <a:schemeClr val="accent4">
                        <a:lumMod val="60000"/>
                        <a:lumOff val="40000"/>
                      </a:schemeClr>
                    </a:solidFill>
                  </a:tcPr>
                </a:tc>
                <a:tc hMerge="1">
                  <a:txBody>
                    <a:bodyPr/>
                    <a:lstStyle/>
                    <a:p>
                      <a:endParaRPr lang="en-MY" dirty="0"/>
                    </a:p>
                  </a:txBody>
                  <a:tcPr>
                    <a:solidFill>
                      <a:schemeClr val="accent4">
                        <a:lumMod val="60000"/>
                        <a:lumOff val="40000"/>
                      </a:schemeClr>
                    </a:solidFill>
                  </a:tcPr>
                </a:tc>
                <a:extLst>
                  <a:ext uri="{0D108BD9-81ED-4DB2-BD59-A6C34878D82A}">
                    <a16:rowId xmlns:a16="http://schemas.microsoft.com/office/drawing/2014/main" val="4237896784"/>
                  </a:ext>
                </a:extLst>
              </a:tr>
              <a:tr h="116547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tx1"/>
                          </a:solidFill>
                        </a:rPr>
                        <a:t>[Remove this text,</a:t>
                      </a:r>
                      <a:r>
                        <a:rPr lang="en-MY" sz="1200" i="1" baseline="0" dirty="0">
                          <a:solidFill>
                            <a:schemeClr val="tx1"/>
                          </a:solidFill>
                        </a:rPr>
                        <a:t> and add start yours]</a:t>
                      </a:r>
                      <a:endParaRPr lang="en-MY" sz="1200" i="1" dirty="0">
                        <a:solidFill>
                          <a:schemeClr val="accent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accent3"/>
                          </a:solidFill>
                        </a:rPr>
                        <a:t>This section includes both direct and indirect costs involved in the implementation of project. It should describe the cost of each of the elements required. </a:t>
                      </a:r>
                      <a:r>
                        <a:rPr lang="en-MY" sz="1200" i="1" dirty="0" err="1">
                          <a:solidFill>
                            <a:schemeClr val="accent3"/>
                          </a:solidFill>
                        </a:rPr>
                        <a:t>Eg</a:t>
                      </a:r>
                      <a:r>
                        <a:rPr lang="en-MY" sz="1200" i="1" dirty="0">
                          <a:solidFill>
                            <a:schemeClr val="accent3"/>
                          </a:solidFill>
                        </a:rPr>
                        <a:t>: Technology</a:t>
                      </a:r>
                      <a:r>
                        <a:rPr lang="en-MY" sz="1200" i="1" baseline="0" dirty="0">
                          <a:solidFill>
                            <a:schemeClr val="accent3"/>
                          </a:solidFill>
                        </a:rPr>
                        <a:t> set-up, workshop, promotion, licensing and etc. </a:t>
                      </a:r>
                      <a:endParaRPr lang="en-MY" sz="1200" i="1" dirty="0">
                        <a:solidFill>
                          <a:schemeClr val="accent3"/>
                        </a:solidFill>
                      </a:endParaRPr>
                    </a:p>
                  </a:txBody>
                  <a:tcPr>
                    <a:solidFill>
                      <a:schemeClr val="bg1">
                        <a:lumMod val="95000"/>
                      </a:schemeClr>
                    </a:solidFill>
                  </a:tcPr>
                </a:tc>
                <a:tc hMerge="1">
                  <a:txBody>
                    <a:bodyPr/>
                    <a:lstStyle/>
                    <a:p>
                      <a:endParaRPr lang="en-MY" dirty="0"/>
                    </a:p>
                  </a:txBody>
                  <a:tcPr>
                    <a:solidFill>
                      <a:schemeClr val="bg1">
                        <a:lumMod val="95000"/>
                      </a:scheme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200" i="1" dirty="0">
                          <a:solidFill>
                            <a:schemeClr val="tx1"/>
                          </a:solidFill>
                        </a:rPr>
                        <a:t>[Remove this text,</a:t>
                      </a:r>
                      <a:r>
                        <a:rPr lang="en-MY" sz="1200" i="1" baseline="0" dirty="0">
                          <a:solidFill>
                            <a:schemeClr val="tx1"/>
                          </a:solidFill>
                        </a:rPr>
                        <a:t> and add start yours]</a:t>
                      </a:r>
                      <a:endParaRPr lang="en-MY" sz="1200" i="1" dirty="0">
                        <a:solidFill>
                          <a:schemeClr val="accent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chemeClr val="accent3"/>
                          </a:solidFill>
                        </a:rPr>
                        <a:t>Can you generate revenue from</a:t>
                      </a:r>
                      <a:r>
                        <a:rPr lang="en-US" sz="1200" i="1" baseline="0" dirty="0">
                          <a:solidFill>
                            <a:schemeClr val="accent3"/>
                          </a:solidFill>
                        </a:rPr>
                        <a:t> this project? And How? </a:t>
                      </a:r>
                      <a:r>
                        <a:rPr lang="en-US" sz="1200" i="1" baseline="0" dirty="0" err="1">
                          <a:solidFill>
                            <a:schemeClr val="accent3"/>
                          </a:solidFill>
                        </a:rPr>
                        <a:t>Eg</a:t>
                      </a:r>
                      <a:r>
                        <a:rPr lang="en-US" sz="1200" i="1" baseline="0" dirty="0">
                          <a:solidFill>
                            <a:schemeClr val="accent3"/>
                          </a:solidFill>
                        </a:rPr>
                        <a:t>: </a:t>
                      </a:r>
                      <a:r>
                        <a:rPr lang="en-MY" sz="1200" i="1" baseline="0" dirty="0">
                          <a:solidFill>
                            <a:schemeClr val="accent3"/>
                          </a:solidFill>
                        </a:rPr>
                        <a:t>Advertisement in App, Commission per-Consultation fee or Donation</a:t>
                      </a:r>
                      <a:endParaRPr lang="en-US" sz="1200" dirty="0"/>
                    </a:p>
                    <a:p>
                      <a:endParaRPr lang="en-US" sz="1200" dirty="0"/>
                    </a:p>
                    <a:p>
                      <a:endParaRPr lang="en-US" sz="1200" dirty="0"/>
                    </a:p>
                    <a:p>
                      <a:endParaRPr lang="en-US" sz="1200" dirty="0"/>
                    </a:p>
                    <a:p>
                      <a:endParaRPr lang="en-MY" sz="1200" dirty="0"/>
                    </a:p>
                  </a:txBody>
                  <a:tcPr>
                    <a:solidFill>
                      <a:schemeClr val="bg1">
                        <a:lumMod val="95000"/>
                      </a:schemeClr>
                    </a:solidFill>
                  </a:tcPr>
                </a:tc>
                <a:tc hMerge="1">
                  <a:txBody>
                    <a:bodyPr/>
                    <a:lstStyle/>
                    <a:p>
                      <a:endParaRPr lang="en-MY" dirty="0"/>
                    </a:p>
                  </a:txBody>
                  <a:tcPr>
                    <a:solidFill>
                      <a:schemeClr val="bg1">
                        <a:lumMod val="95000"/>
                      </a:schemeClr>
                    </a:solidFill>
                  </a:tcPr>
                </a:tc>
                <a:tc hMerge="1">
                  <a:txBody>
                    <a:bodyPr/>
                    <a:lstStyle/>
                    <a:p>
                      <a:endParaRPr lang="en-MY" dirty="0"/>
                    </a:p>
                  </a:txBody>
                  <a:tcPr>
                    <a:solidFill>
                      <a:schemeClr val="bg1">
                        <a:lumMod val="95000"/>
                      </a:schemeClr>
                    </a:solidFill>
                  </a:tcPr>
                </a:tc>
                <a:extLst>
                  <a:ext uri="{0D108BD9-81ED-4DB2-BD59-A6C34878D82A}">
                    <a16:rowId xmlns:a16="http://schemas.microsoft.com/office/drawing/2014/main" val="2782027150"/>
                  </a:ext>
                </a:extLst>
              </a:tr>
            </a:tbl>
          </a:graphicData>
        </a:graphic>
      </p:graphicFrame>
      <p:pic>
        <p:nvPicPr>
          <p:cNvPr id="3" name="Picture 2">
            <a:extLst>
              <a:ext uri="{FF2B5EF4-FFF2-40B4-BE49-F238E27FC236}">
                <a16:creationId xmlns:a16="http://schemas.microsoft.com/office/drawing/2014/main" id="{9E34C20B-774D-B660-86AC-6A4D3394B1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 y="-38099"/>
            <a:ext cx="2220209" cy="723900"/>
          </a:xfrm>
          <a:prstGeom prst="rect">
            <a:avLst/>
          </a:prstGeom>
        </p:spPr>
      </p:pic>
    </p:spTree>
    <p:extLst>
      <p:ext uri="{BB962C8B-B14F-4D97-AF65-F5344CB8AC3E}">
        <p14:creationId xmlns:p14="http://schemas.microsoft.com/office/powerpoint/2010/main" val="3734760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416</Words>
  <Application>Microsoft Macintosh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Adawiyah binti Md Ashar</dc:creator>
  <cp:lastModifiedBy>Adda Ashar</cp:lastModifiedBy>
  <cp:revision>10</cp:revision>
  <dcterms:created xsi:type="dcterms:W3CDTF">2020-06-11T00:20:56Z</dcterms:created>
  <dcterms:modified xsi:type="dcterms:W3CDTF">2023-05-31T12:04:15Z</dcterms:modified>
</cp:coreProperties>
</file>